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8" r:id="rId11"/>
    <p:sldId id="269" r:id="rId12"/>
    <p:sldId id="331" r:id="rId13"/>
    <p:sldId id="270" r:id="rId14"/>
    <p:sldId id="332" r:id="rId15"/>
    <p:sldId id="272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Open Sans" panose="020B0604020202020204" charset="0"/>
      <p:regular r:id="rId26"/>
      <p:bold r:id="rId27"/>
      <p:italic r:id="rId28"/>
      <p:boldItalic r:id="rId29"/>
    </p:embeddedFont>
    <p:embeddedFont>
      <p:font typeface="Open Sans ExtraBold" panose="020B0604020202020204" charset="0"/>
      <p:bold r:id="rId30"/>
      <p:boldItalic r:id="rId31"/>
    </p:embeddedFont>
    <p:embeddedFont>
      <p:font typeface="Open Sans Light" panose="020B0604020202020204" charset="0"/>
      <p:regular r:id="rId32"/>
      <p:bold r:id="rId33"/>
      <p:italic r:id="rId34"/>
      <p:boldItalic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58">
          <p15:clr>
            <a:srgbClr val="9AA0A6"/>
          </p15:clr>
        </p15:guide>
        <p15:guide id="2" orient="horz" pos="3203" userDrawn="1">
          <p15:clr>
            <a:srgbClr val="9AA0A6"/>
          </p15:clr>
        </p15:guide>
        <p15:guide id="3" pos="1132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R5Iwcfwle4tUeSGz4rKmqRvkqJ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rance Lefranc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B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20C839-E013-48AD-89D3-2BD33DAD4F63}">
  <a:tblStyle styleId="{1E20C839-E013-48AD-89D3-2BD33DAD4F6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486"/>
      </p:cViewPr>
      <p:guideLst>
        <p:guide orient="horz" pos="3458"/>
        <p:guide orient="horz" pos="3203"/>
        <p:guide pos="11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0" Type="http://schemas.openxmlformats.org/officeDocument/2006/relationships/font" Target="fonts/font3.fntdata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f1cb0d54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f1cb0d54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d516bd2e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d516bd2e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cf1cb0d54d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cf1cb0d54d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cf1cb0d54d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cf1cb0d54d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d76eb2531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d76eb2531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f1a6bbc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f1a6bbc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d7711ffba9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d7711ffba9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d835a792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d835a792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cf1a6bbc4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cf1a6bbc4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d7711ffba9_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d7711ffba9_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d7711ffba9_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d7711ffba9_2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617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d7711ffba9_2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d7711ffba9_2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eme.fr/sites/default/files/assets/documents/infographie-gaspillage-alimentaire-restau-co_011317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regal-normandie.fr/wp-content/uploads/2021/07/Mindmaps-actions-prioritaires.pdf" TargetMode="External"/><Relationship Id="rId7" Type="http://schemas.openxmlformats.org/officeDocument/2006/relationships/hyperlink" Target="https://www.regal-normandie.fr/wp-content/uploads/2021/07/Guide-Amorce-_-ajustement_des_grammages_en_restauration_collective_2019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gal-normandie.fr/wp-content/uploads/2021/07/Guide_panier_antigaspi_vf3.pdf" TargetMode="External"/><Relationship Id="rId5" Type="http://schemas.openxmlformats.org/officeDocument/2006/relationships/hyperlink" Target="https://www.regal-normandie.fr/wp-content/uploads/2020/09/Reduire_le_gaspillage_alimentaire_en_restauration_collective_-2017_compressed_page-0001.jpg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www.regal-normandie.fr/wp-content/uploads/2021/07/Constuire-un-plan-daction.xlsx" TargetMode="External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hyperlink" Target="https://youtu.be/rO1kNmcPls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rO1kNmcPlsA" TargetMode="External"/><Relationship Id="rId5" Type="http://schemas.openxmlformats.org/officeDocument/2006/relationships/hyperlink" Target="https://www.youtube.com/watch?v=1yZ6_xIZ3Bc&amp;t=6s" TargetMode="External"/><Relationship Id="rId4" Type="http://schemas.openxmlformats.org/officeDocument/2006/relationships/hyperlink" Target="https://www.youtube.com/watch?v=59FH0MkMxf4" TargetMode="Externa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tigede.ademe.fr/alimentation-durable-restauration-collective-cadre-reglementair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2;gcf1cb0d54d_1_5">
            <a:extLst>
              <a:ext uri="{FF2B5EF4-FFF2-40B4-BE49-F238E27FC236}">
                <a16:creationId xmlns:a16="http://schemas.microsoft.com/office/drawing/2014/main" id="{0E49E519-4716-407C-8ACB-38565AAF0764}"/>
              </a:ext>
            </a:extLst>
          </p:cNvPr>
          <p:cNvSpPr/>
          <p:nvPr/>
        </p:nvSpPr>
        <p:spPr>
          <a:xfrm>
            <a:off x="-357662" y="3486815"/>
            <a:ext cx="12754919" cy="276138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4086" y="1632858"/>
            <a:ext cx="2373086" cy="133894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-76202" y="3819578"/>
            <a:ext cx="12192000" cy="2277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3500" b="1" dirty="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PRÉSENTATION DES RÉSULTATS</a:t>
            </a:r>
            <a:endParaRPr sz="3500" b="1" dirty="0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700" b="1" dirty="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GASPILLAGE ALIMENTAIRE</a:t>
            </a:r>
            <a:endParaRPr sz="2700" b="1" dirty="0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 dirty="0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fr-FR" sz="2700" dirty="0">
                <a:solidFill>
                  <a:srgbClr val="EE2F5C"/>
                </a:solidFill>
                <a:highlight>
                  <a:srgbClr val="FFFF00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Nom de l’établissement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fr-FR" sz="1600" dirty="0">
                <a:solidFill>
                  <a:srgbClr val="EE2F5C"/>
                </a:solidFill>
                <a:highlight>
                  <a:srgbClr val="FFFF00"/>
                </a:highlight>
                <a:latin typeface="Open Sans Light"/>
                <a:ea typeface="Open Sans Light"/>
                <a:cs typeface="Open Sans Light"/>
                <a:sym typeface="Open Sans Light"/>
              </a:rPr>
              <a:t>Date</a:t>
            </a:r>
            <a:endParaRPr sz="1600" dirty="0">
              <a:solidFill>
                <a:srgbClr val="EE2F5C"/>
              </a:solidFill>
              <a:highlight>
                <a:srgbClr val="FFFF00"/>
              </a:highlight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79E73B-95AE-4527-AD89-CFA367C80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267" y="1644784"/>
            <a:ext cx="2420914" cy="13389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cf1cb0d54d_0_15"/>
          <p:cNvSpPr/>
          <p:nvPr/>
        </p:nvSpPr>
        <p:spPr>
          <a:xfrm>
            <a:off x="-61350" y="5289000"/>
            <a:ext cx="12314700" cy="1111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cf1cb0d54d_0_15"/>
          <p:cNvSpPr/>
          <p:nvPr/>
        </p:nvSpPr>
        <p:spPr>
          <a:xfrm>
            <a:off x="0" y="5492100"/>
            <a:ext cx="121920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Un grand merci à tous pour votre participation !</a:t>
            </a:r>
            <a:endParaRPr sz="20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" name="Google Shape;93;gcf1cb0d54d_0_15"/>
          <p:cNvSpPr txBox="1"/>
          <p:nvPr/>
        </p:nvSpPr>
        <p:spPr>
          <a:xfrm>
            <a:off x="1725800" y="544025"/>
            <a:ext cx="9039300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800" b="1" dirty="0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 DÉFI ASSIETTES VIDES</a:t>
            </a:r>
            <a:endParaRPr sz="2800" b="1" dirty="0">
              <a:solidFill>
                <a:srgbClr val="77BB6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Depuis 2017, le </a:t>
            </a:r>
            <a:r>
              <a:rPr lang="fr-FR" sz="1800" dirty="0">
                <a:solidFill>
                  <a:srgbClr val="EE2F5C"/>
                </a:solidFill>
                <a:latin typeface="Calibri"/>
                <a:cs typeface="Calibri"/>
                <a:sym typeface="Calibri"/>
              </a:rPr>
              <a:t>RÉGAL Normandie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organise des </a:t>
            </a:r>
            <a:r>
              <a:rPr lang="fr-FR" sz="1800" dirty="0">
                <a:solidFill>
                  <a:srgbClr val="EE2F5C"/>
                </a:solidFill>
                <a:latin typeface="Calibri"/>
                <a:cs typeface="Calibri"/>
                <a:sym typeface="Calibri"/>
              </a:rPr>
              <a:t>Défi Assiettes Vides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accompagner les restaurants collectifs dans leur démarche de </a:t>
            </a:r>
            <a:r>
              <a:rPr lang="fr-FR" sz="1800" dirty="0">
                <a:solidFill>
                  <a:srgbClr val="EE2F5C"/>
                </a:solidFill>
                <a:latin typeface="Calibri"/>
                <a:cs typeface="Calibri"/>
                <a:sym typeface="Calibri"/>
              </a:rPr>
              <a:t>lutte contre le gaspillage alimentaire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(Art L 541-15-3 code environnement).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800" b="1" dirty="0">
              <a:solidFill>
                <a:srgbClr val="77BB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77BB68"/>
                </a:solidFill>
                <a:latin typeface="Calibri"/>
                <a:ea typeface="Calibri"/>
                <a:cs typeface="Calibri"/>
                <a:sym typeface="Calibri"/>
              </a:rPr>
              <a:t>Les éléments analysés sont :</a:t>
            </a:r>
            <a:endParaRPr sz="1800" b="1" dirty="0">
              <a:solidFill>
                <a:srgbClr val="77BB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cuisine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à la fin du repas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77BB68"/>
                </a:solidFill>
                <a:latin typeface="Calibri"/>
                <a:ea typeface="Calibri"/>
                <a:cs typeface="Calibri"/>
                <a:sym typeface="Calibri"/>
              </a:rPr>
              <a:t>Les déchets étudiés sont :</a:t>
            </a:r>
            <a:endParaRPr sz="1800" b="1" dirty="0">
              <a:solidFill>
                <a:srgbClr val="77BB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Déchets alimentaires comestibles = </a:t>
            </a:r>
            <a:r>
              <a:rPr lang="fr-FR" sz="1800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</a:rPr>
              <a:t>gaspillage alimentaire</a:t>
            </a:r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notre établissement, les pesées ont été réalisées </a:t>
            </a:r>
            <a:r>
              <a:rPr lang="fr-FR" sz="1800" b="1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du …au ….</a:t>
            </a:r>
            <a:endParaRPr sz="1800" b="1" dirty="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gcf1cb0d54d_0_15"/>
          <p:cNvPicPr preferRelativeResize="0"/>
          <p:nvPr/>
        </p:nvPicPr>
        <p:blipFill rotWithShape="1">
          <a:blip r:embed="rId3">
            <a:alphaModFix/>
          </a:blip>
          <a:srcRect r="78470" b="129"/>
          <a:stretch/>
        </p:blipFill>
        <p:spPr>
          <a:xfrm>
            <a:off x="-867948" y="-490390"/>
            <a:ext cx="2920266" cy="791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cf1cb0d54d_0_15"/>
          <p:cNvPicPr preferRelativeResize="0"/>
          <p:nvPr/>
        </p:nvPicPr>
        <p:blipFill rotWithShape="1">
          <a:blip r:embed="rId3">
            <a:alphaModFix/>
          </a:blip>
          <a:srcRect l="77934" r="-1230" b="129"/>
          <a:stretch/>
        </p:blipFill>
        <p:spPr>
          <a:xfrm>
            <a:off x="9855200" y="-490390"/>
            <a:ext cx="3159762" cy="791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cf1cb0d54d_0_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576B65-B8A9-4DAE-8229-CBADA281A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0263" y="6186814"/>
            <a:ext cx="1251737" cy="6923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1679548" y="546075"/>
            <a:ext cx="936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RAPPEL DÉFINITION</a:t>
            </a:r>
            <a:endParaRPr sz="1800" b="1" dirty="0">
              <a:solidFill>
                <a:srgbClr val="538B44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1725800" y="1344475"/>
            <a:ext cx="8126400" cy="2416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3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</a:rPr>
              <a:t>GASPILLAGE ALIMENTAIRE (GA)</a:t>
            </a:r>
            <a:endParaRPr sz="23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dirty="0"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déchets évitables, consommables : les restes de plats, de pain...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b="1" i="1" dirty="0">
                <a:latin typeface="Calibri"/>
                <a:ea typeface="Calibri"/>
                <a:cs typeface="Calibri"/>
                <a:sym typeface="Calibri"/>
              </a:rPr>
              <a:t>Loi AGEC (</a:t>
            </a:r>
            <a:r>
              <a:rPr lang="fr-FR" sz="1800" b="1" i="1" dirty="0" err="1">
                <a:latin typeface="Calibri"/>
                <a:ea typeface="Calibri"/>
                <a:cs typeface="Calibri"/>
                <a:sym typeface="Calibri"/>
              </a:rPr>
              <a:t>Fev</a:t>
            </a:r>
            <a:r>
              <a:rPr lang="fr-FR" sz="1800" b="1" i="1" dirty="0">
                <a:latin typeface="Calibri"/>
                <a:ea typeface="Calibri"/>
                <a:cs typeface="Calibri"/>
                <a:sym typeface="Calibri"/>
              </a:rPr>
              <a:t>. 2020)</a:t>
            </a: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i="1" dirty="0">
                <a:latin typeface="Calibri"/>
                <a:ea typeface="Calibri"/>
                <a:cs typeface="Calibri"/>
                <a:sym typeface="Calibri"/>
              </a:rPr>
              <a:t>« Toute nourriture destinée à la consommation humaine qui, à un endroit de la chaîne alimentaire est perdue, jetée, dégradée, constitue le gaspillage alimentaire »</a:t>
            </a:r>
            <a:endParaRPr sz="1800" i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i="1" dirty="0">
                <a:latin typeface="Calibri"/>
                <a:ea typeface="Calibri"/>
                <a:cs typeface="Calibri"/>
                <a:sym typeface="Calibri"/>
              </a:rPr>
              <a:t>Origine : PACTE National de lutte contre le gaspillage alimentaire – 2013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486436">
            <a:off x="-898092" y="2832705"/>
            <a:ext cx="3772394" cy="562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B14ED4-B1E2-425D-BA0E-AAAA42F82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516bd2e38_0_0"/>
          <p:cNvSpPr/>
          <p:nvPr/>
        </p:nvSpPr>
        <p:spPr>
          <a:xfrm>
            <a:off x="-61350" y="1398425"/>
            <a:ext cx="12314700" cy="4157100"/>
          </a:xfrm>
          <a:prstGeom prst="rect">
            <a:avLst/>
          </a:prstGeom>
          <a:solidFill>
            <a:srgbClr val="FFFFFF">
              <a:alpha val="58920"/>
            </a:srgbClr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d516bd2e38_0_0"/>
          <p:cNvSpPr txBox="1">
            <a:spLocks noGrp="1"/>
          </p:cNvSpPr>
          <p:nvPr>
            <p:ph type="body" idx="1"/>
          </p:nvPr>
        </p:nvSpPr>
        <p:spPr>
          <a:xfrm>
            <a:off x="838200" y="2981700"/>
            <a:ext cx="10515600" cy="89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50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2F5C"/>
              </a:buClr>
              <a:buSzPts val="3500"/>
              <a:buFont typeface="Open Sans ExtraBold"/>
              <a:buAutoNum type="arabicPeriod"/>
            </a:pPr>
            <a:r>
              <a:rPr lang="fr-FR" sz="3500" b="1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 GASPILLAGE ALIMENTAIRE</a:t>
            </a:r>
            <a:endParaRPr sz="3500" b="1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11" name="Google Shape;111;gd516bd2e38_0_0"/>
          <p:cNvSpPr txBox="1">
            <a:spLocks noGrp="1"/>
          </p:cNvSpPr>
          <p:nvPr>
            <p:ph type="body" idx="1"/>
          </p:nvPr>
        </p:nvSpPr>
        <p:spPr>
          <a:xfrm>
            <a:off x="2981764" y="3871350"/>
            <a:ext cx="6228471" cy="6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400" dirty="0"/>
              <a:t>Les résultats de cette partie ont été obtenus en complétant le tableau d’analyse.</a:t>
            </a:r>
            <a:endParaRPr sz="1400" dirty="0"/>
          </a:p>
        </p:txBody>
      </p:sp>
      <p:pic>
        <p:nvPicPr>
          <p:cNvPr id="112" name="Google Shape;112;gd516bd2e38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793C25-A28B-4071-9A0A-62CED2482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cf1cb0d54d_1_5"/>
          <p:cNvPicPr preferRelativeResize="0"/>
          <p:nvPr/>
        </p:nvPicPr>
        <p:blipFill rotWithShape="1">
          <a:blip r:embed="rId3">
            <a:alphaModFix/>
          </a:blip>
          <a:srcRect r="78470" b="129"/>
          <a:stretch/>
        </p:blipFill>
        <p:spPr>
          <a:xfrm rot="442683">
            <a:off x="-791747" y="-457339"/>
            <a:ext cx="2920264" cy="791735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cf1cb0d54d_1_5"/>
          <p:cNvSpPr/>
          <p:nvPr/>
        </p:nvSpPr>
        <p:spPr>
          <a:xfrm>
            <a:off x="7732925" y="3026750"/>
            <a:ext cx="3966000" cy="1724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cf1cb0d54d_1_5"/>
          <p:cNvSpPr txBox="1">
            <a:spLocks noGrp="1"/>
          </p:cNvSpPr>
          <p:nvPr>
            <p:ph type="body" idx="1"/>
          </p:nvPr>
        </p:nvSpPr>
        <p:spPr>
          <a:xfrm>
            <a:off x="1725800" y="1340475"/>
            <a:ext cx="5028000" cy="43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GASPILLAGE TOTAL</a:t>
            </a:r>
            <a:endParaRPr sz="2400">
              <a:highlight>
                <a:schemeClr val="lt1"/>
              </a:highlight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0" name="Google Shape;120;gcf1cb0d54d_1_5"/>
          <p:cNvSpPr txBox="1"/>
          <p:nvPr/>
        </p:nvSpPr>
        <p:spPr>
          <a:xfrm>
            <a:off x="1831948" y="546075"/>
            <a:ext cx="936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06400" algn="l" rtl="0">
              <a:spcBef>
                <a:spcPts val="0"/>
              </a:spcBef>
              <a:spcAft>
                <a:spcPts val="0"/>
              </a:spcAft>
              <a:buClr>
                <a:srgbClr val="77BB68"/>
              </a:buClr>
              <a:buSzPts val="2800"/>
              <a:buFont typeface="Open Sans ExtraBold"/>
              <a:buAutoNum type="alphaUcPeriod"/>
            </a:pPr>
            <a:r>
              <a:rPr lang="fr-FR" sz="2800" b="1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SYNTHÈSE DE VOS RÉSULTATS</a:t>
            </a:r>
            <a:endParaRPr sz="1800" b="1">
              <a:solidFill>
                <a:srgbClr val="538B44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1" name="Google Shape;121;gcf1cb0d54d_1_5"/>
          <p:cNvSpPr/>
          <p:nvPr/>
        </p:nvSpPr>
        <p:spPr>
          <a:xfrm>
            <a:off x="1797075" y="5965575"/>
            <a:ext cx="9901800" cy="646200"/>
          </a:xfrm>
          <a:prstGeom prst="rect">
            <a:avLst/>
          </a:prstGeom>
          <a:noFill/>
          <a:ln w="9525" cap="flat" cmpd="sng">
            <a:solidFill>
              <a:srgbClr val="EE2F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moyenne, lors de démarche de réduction, en un an le gaspillage est réduit de 30 %.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vous de vous fixer votre objectif </a:t>
            </a:r>
            <a:r>
              <a:rPr lang="fr-FR" sz="1800" b="1" i="1">
                <a:latin typeface="Calibri"/>
                <a:ea typeface="Calibri"/>
                <a:cs typeface="Calibri"/>
                <a:sym typeface="Calibri"/>
              </a:rPr>
              <a:t>à atteindre</a:t>
            </a:r>
            <a:r>
              <a:rPr lang="fr-FR" sz="18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!</a:t>
            </a:r>
            <a:endParaRPr sz="1800" b="1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cf1cb0d54d_1_5"/>
          <p:cNvSpPr/>
          <p:nvPr/>
        </p:nvSpPr>
        <p:spPr>
          <a:xfrm>
            <a:off x="1831938" y="1895185"/>
            <a:ext cx="2418300" cy="1724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cf1cb0d54d_1_5"/>
          <p:cNvSpPr/>
          <p:nvPr/>
        </p:nvSpPr>
        <p:spPr>
          <a:xfrm>
            <a:off x="4488053" y="3819235"/>
            <a:ext cx="2418300" cy="1724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cf1cb0d54d_1_5"/>
          <p:cNvSpPr/>
          <p:nvPr/>
        </p:nvSpPr>
        <p:spPr>
          <a:xfrm>
            <a:off x="1831938" y="3819235"/>
            <a:ext cx="2418300" cy="1724100"/>
          </a:xfrm>
          <a:prstGeom prst="rect">
            <a:avLst/>
          </a:prstGeom>
          <a:solidFill>
            <a:srgbClr val="77BB68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cf1cb0d54d_1_5"/>
          <p:cNvSpPr/>
          <p:nvPr/>
        </p:nvSpPr>
        <p:spPr>
          <a:xfrm>
            <a:off x="4488053" y="1895185"/>
            <a:ext cx="2418300" cy="1724100"/>
          </a:xfrm>
          <a:prstGeom prst="rect">
            <a:avLst/>
          </a:prstGeom>
          <a:solidFill>
            <a:srgbClr val="77BB68"/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cf1cb0d54d_1_5"/>
          <p:cNvSpPr txBox="1"/>
          <p:nvPr/>
        </p:nvSpPr>
        <p:spPr>
          <a:xfrm>
            <a:off x="1892689" y="2536960"/>
            <a:ext cx="21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b="1" dirty="0" err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fr-FR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kg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fr-FR" sz="1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b="1" dirty="0">
              <a:solidFill>
                <a:srgbClr val="77BB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gcf1cb0d54d_1_5"/>
          <p:cNvSpPr txBox="1"/>
          <p:nvPr/>
        </p:nvSpPr>
        <p:spPr>
          <a:xfrm>
            <a:off x="4461576" y="4318125"/>
            <a:ext cx="2418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F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Résultat atteignable : </a:t>
            </a:r>
            <a:endParaRPr sz="1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</a:ext>
              </a:extLs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- de </a:t>
            </a:r>
            <a:r>
              <a:rPr lang="fr-FR" sz="1800" i="1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50g</a:t>
            </a:r>
            <a:r>
              <a:rPr lang="fr-F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/pers/repas</a:t>
            </a:r>
            <a:endParaRPr sz="1600" dirty="0">
              <a:solidFill>
                <a:srgbClr val="77BB6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" name="Google Shape;128;gcf1cb0d54d_1_5"/>
          <p:cNvSpPr txBox="1"/>
          <p:nvPr/>
        </p:nvSpPr>
        <p:spPr>
          <a:xfrm>
            <a:off x="4690164" y="2536952"/>
            <a:ext cx="2144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FR" sz="1800" b="1" dirty="0" err="1">
                <a:solidFill>
                  <a:schemeClr val="lt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fr-FR" sz="18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fr-FR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/repas/pers</a:t>
            </a:r>
            <a:endParaRPr sz="16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" name="Google Shape;129;gcf1cb0d54d_1_5"/>
          <p:cNvSpPr txBox="1"/>
          <p:nvPr/>
        </p:nvSpPr>
        <p:spPr>
          <a:xfrm>
            <a:off x="1972364" y="4280120"/>
            <a:ext cx="21444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Moyenne nationale  : </a:t>
            </a:r>
            <a:r>
              <a:rPr lang="fr-FR" sz="1800" i="1" dirty="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120 </a:t>
            </a:r>
            <a:r>
              <a:rPr lang="fr-F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g/pers/repas  </a:t>
            </a:r>
            <a:endParaRPr sz="1600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gcf1cb0d54d_1_5"/>
          <p:cNvSpPr txBox="1">
            <a:spLocks noGrp="1"/>
          </p:cNvSpPr>
          <p:nvPr>
            <p:ph type="body" idx="1"/>
          </p:nvPr>
        </p:nvSpPr>
        <p:spPr>
          <a:xfrm>
            <a:off x="7732925" y="3102950"/>
            <a:ext cx="3966000" cy="172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fr-FR" sz="1800" i="1" dirty="0" err="1">
                <a:highlight>
                  <a:srgbClr val="FFFF00"/>
                </a:highlight>
              </a:rPr>
              <a:t>XX</a:t>
            </a:r>
            <a:r>
              <a:rPr lang="fr-FR" sz="1800" i="1" dirty="0" err="1"/>
              <a:t>kg</a:t>
            </a:r>
            <a:r>
              <a:rPr lang="fr-FR" sz="1800" i="1" dirty="0"/>
              <a:t> de nourritures jetées</a:t>
            </a:r>
            <a:endParaRPr sz="1800" i="1" dirty="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fr-FR" sz="1800" i="1" dirty="0">
                <a:highlight>
                  <a:srgbClr val="FFFF00"/>
                </a:highlight>
              </a:rPr>
              <a:t>XX</a:t>
            </a:r>
            <a:r>
              <a:rPr lang="fr-FR" sz="1800" i="1" dirty="0"/>
              <a:t> repas non consommés et jetés  </a:t>
            </a:r>
            <a:endParaRPr sz="1800" i="1" dirty="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fr-FR" sz="1800" i="1" dirty="0">
                <a:highlight>
                  <a:srgbClr val="FFFF00"/>
                </a:highlight>
              </a:rPr>
              <a:t>XX</a:t>
            </a:r>
            <a:r>
              <a:rPr lang="fr-FR" sz="1800" i="1" dirty="0">
                <a:highlight>
                  <a:schemeClr val="lt1"/>
                </a:highlight>
              </a:rPr>
              <a:t>€ de nourritures achetées, jetées   </a:t>
            </a:r>
            <a:endParaRPr sz="1800" dirty="0"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800" i="1" dirty="0">
                <a:highlight>
                  <a:srgbClr val="FFFF00"/>
                </a:highlight>
              </a:rPr>
              <a:t>XX</a:t>
            </a:r>
            <a:r>
              <a:rPr lang="fr-FR" sz="1800" i="1" dirty="0">
                <a:highlight>
                  <a:schemeClr val="lt1"/>
                </a:highlight>
              </a:rPr>
              <a:t> semaines de repas jetées</a:t>
            </a:r>
            <a:endParaRPr sz="1800" dirty="0">
              <a:highlight>
                <a:schemeClr val="lt1"/>
              </a:highlight>
            </a:endParaRPr>
          </a:p>
        </p:txBody>
      </p:sp>
      <p:sp>
        <p:nvSpPr>
          <p:cNvPr id="131" name="Google Shape;131;gcf1cb0d54d_1_5"/>
          <p:cNvSpPr txBox="1">
            <a:spLocks noGrp="1"/>
          </p:cNvSpPr>
          <p:nvPr>
            <p:ph type="body" idx="1"/>
          </p:nvPr>
        </p:nvSpPr>
        <p:spPr>
          <a:xfrm>
            <a:off x="7201425" y="2536938"/>
            <a:ext cx="5028000" cy="43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40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ESTIMATION SUR 1 AN</a:t>
            </a:r>
            <a:endParaRPr sz="2400">
              <a:highlight>
                <a:schemeClr val="lt1"/>
              </a:highlight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32" name="Google Shape;132;gcf1cb0d54d_1_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f1cb0d54d_1_11"/>
          <p:cNvSpPr txBox="1">
            <a:spLocks noGrp="1"/>
          </p:cNvSpPr>
          <p:nvPr>
            <p:ph type="title"/>
          </p:nvPr>
        </p:nvSpPr>
        <p:spPr>
          <a:xfrm>
            <a:off x="1676400" y="563000"/>
            <a:ext cx="10515600" cy="57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POUR VOUS SITUER</a:t>
            </a:r>
            <a:endParaRPr sz="2800" b="1">
              <a:solidFill>
                <a:srgbClr val="77BB68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47" name="Google Shape;147;gcf1cb0d54d_1_11"/>
          <p:cNvSpPr/>
          <p:nvPr/>
        </p:nvSpPr>
        <p:spPr>
          <a:xfrm>
            <a:off x="6169450" y="4760200"/>
            <a:ext cx="752700" cy="1138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cf1cb0d54d_1_11"/>
          <p:cNvSpPr/>
          <p:nvPr/>
        </p:nvSpPr>
        <p:spPr>
          <a:xfrm rot="5400000">
            <a:off x="1632218" y="1739671"/>
            <a:ext cx="752700" cy="213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9" name="Google Shape;149;gcf1cb0d54d_1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201" y="4760200"/>
            <a:ext cx="45720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cf1cb0d54d_1_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1FDA808B-E1EA-4629-AB8F-51D74104A3E4}"/>
              </a:ext>
            </a:extLst>
          </p:cNvPr>
          <p:cNvGrpSpPr/>
          <p:nvPr/>
        </p:nvGrpSpPr>
        <p:grpSpPr>
          <a:xfrm>
            <a:off x="1557122" y="2384275"/>
            <a:ext cx="740064" cy="1767284"/>
            <a:chOff x="6262936" y="5326258"/>
            <a:chExt cx="740064" cy="1767284"/>
          </a:xfrm>
        </p:grpSpPr>
        <p:sp>
          <p:nvSpPr>
            <p:cNvPr id="151" name="Google Shape;151;gcf1cb0d54d_1_11"/>
            <p:cNvSpPr txBox="1"/>
            <p:nvPr/>
          </p:nvSpPr>
          <p:spPr>
            <a:xfrm rot="-3104481">
              <a:off x="5712246" y="6111802"/>
              <a:ext cx="1532430" cy="4310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 dirty="0">
                  <a:highlight>
                    <a:srgbClr val="FFFF00"/>
                  </a:highlight>
                  <a:latin typeface="Calibri"/>
                  <a:ea typeface="Calibri"/>
                  <a:cs typeface="Calibri"/>
                  <a:sym typeface="Calibri"/>
                </a:rPr>
                <a:t>Vous êtes ici !</a:t>
              </a:r>
              <a:endParaRPr sz="1600" dirty="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" name="Google Shape;149;gcf1cb0d54d_1_11">
              <a:extLst>
                <a:ext uri="{FF2B5EF4-FFF2-40B4-BE49-F238E27FC236}">
                  <a16:creationId xmlns:a16="http://schemas.microsoft.com/office/drawing/2014/main" id="{9DD1D9D0-13C8-4995-8E1B-701D07B89D1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45800" y="5326258"/>
              <a:ext cx="457200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32B5BE3-5960-4F11-8339-BBEE367C7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673" y="1133900"/>
            <a:ext cx="8623769" cy="426803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07DF61-3C5D-4EC8-BDA2-8802FBD108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d76eb25313_0_2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7149" b="4205"/>
          <a:stretch/>
        </p:blipFill>
        <p:spPr>
          <a:xfrm>
            <a:off x="148693" y="0"/>
            <a:ext cx="470085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d76eb25313_0_26"/>
          <p:cNvSpPr txBox="1"/>
          <p:nvPr/>
        </p:nvSpPr>
        <p:spPr>
          <a:xfrm>
            <a:off x="4849550" y="2921100"/>
            <a:ext cx="7342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fr-FR" sz="2700" b="1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CLIQUEZ SUR L’IMAGE</a:t>
            </a:r>
            <a:endParaRPr sz="2700" b="1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fr-FR" sz="2700">
                <a:solidFill>
                  <a:srgbClr val="EE2F5C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POUR TÉLÉCHARGER L’INFOGRAPHIE</a:t>
            </a:r>
            <a:endParaRPr sz="2700">
              <a:solidFill>
                <a:srgbClr val="EE2F5C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60" name="Google Shape;160;gd76eb25313_0_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0EE9FE-099E-4F2A-92DC-9883AC383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f1a6bbc4b_0_0"/>
          <p:cNvSpPr/>
          <p:nvPr/>
        </p:nvSpPr>
        <p:spPr>
          <a:xfrm>
            <a:off x="-622400" y="4656525"/>
            <a:ext cx="12726900" cy="1724100"/>
          </a:xfrm>
          <a:prstGeom prst="rect">
            <a:avLst/>
          </a:prstGeom>
          <a:solidFill>
            <a:srgbClr val="EFEFEF">
              <a:alpha val="63779"/>
            </a:srgbClr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cf1a6bbc4b_0_0"/>
          <p:cNvSpPr txBox="1"/>
          <p:nvPr/>
        </p:nvSpPr>
        <p:spPr>
          <a:xfrm>
            <a:off x="1679550" y="4872075"/>
            <a:ext cx="5316900" cy="142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fr-FR" sz="1800" dirty="0" err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fr-FR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kg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/Sem      soit     </a:t>
            </a:r>
            <a:r>
              <a:rPr lang="fr-FR" sz="1800" dirty="0" err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fr-FR" sz="18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fr-FR" sz="18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/repas/pers</a:t>
            </a:r>
            <a:endParaRPr sz="1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b="1" i="1" dirty="0">
                <a:latin typeface="Calibri"/>
                <a:ea typeface="Calibri"/>
                <a:cs typeface="Calibri"/>
                <a:sym typeface="Calibri"/>
              </a:rPr>
              <a:t>Moyenne régionale : 70 g/pers/repas   </a:t>
            </a: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b="1" i="1" dirty="0">
                <a:latin typeface="Calibri"/>
                <a:ea typeface="Calibri"/>
                <a:cs typeface="Calibri"/>
                <a:sym typeface="Calibri"/>
              </a:rPr>
              <a:t>Résultat atteignable : 40/pers/repas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cf1a6bbc4b_0_0"/>
          <p:cNvSpPr/>
          <p:nvPr/>
        </p:nvSpPr>
        <p:spPr>
          <a:xfrm>
            <a:off x="-247275" y="1292475"/>
            <a:ext cx="12726900" cy="1724100"/>
          </a:xfrm>
          <a:prstGeom prst="rect">
            <a:avLst/>
          </a:prstGeom>
          <a:solidFill>
            <a:srgbClr val="EFEFEF">
              <a:alpha val="63779"/>
            </a:srgbClr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gcf1a6bbc4b_0_0"/>
          <p:cNvPicPr preferRelativeResize="0"/>
          <p:nvPr/>
        </p:nvPicPr>
        <p:blipFill rotWithShape="1">
          <a:blip r:embed="rId3">
            <a:alphaModFix/>
          </a:blip>
          <a:srcRect r="78470" b="129"/>
          <a:stretch/>
        </p:blipFill>
        <p:spPr>
          <a:xfrm rot="442683">
            <a:off x="-791747" y="-457339"/>
            <a:ext cx="2920264" cy="791735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cf1a6bbc4b_0_0"/>
          <p:cNvSpPr txBox="1"/>
          <p:nvPr/>
        </p:nvSpPr>
        <p:spPr>
          <a:xfrm>
            <a:off x="1831948" y="546075"/>
            <a:ext cx="936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06400" algn="l" rtl="0">
              <a:spcBef>
                <a:spcPts val="0"/>
              </a:spcBef>
              <a:spcAft>
                <a:spcPts val="0"/>
              </a:spcAft>
              <a:buClr>
                <a:srgbClr val="EE2F5C"/>
              </a:buClr>
              <a:buSzPts val="2800"/>
              <a:buFont typeface="Open Sans ExtraBold"/>
              <a:buAutoNum type="alphaUcPeriod" startAt="2"/>
            </a:pPr>
            <a:r>
              <a:rPr lang="fr-FR" sz="2800" b="1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ANALYSE “GA CUISINE”</a:t>
            </a:r>
            <a:endParaRPr sz="1800" b="1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70" name="Google Shape;170;gcf1a6bbc4b_0_0"/>
          <p:cNvSpPr txBox="1"/>
          <p:nvPr/>
        </p:nvSpPr>
        <p:spPr>
          <a:xfrm>
            <a:off x="1679550" y="1408350"/>
            <a:ext cx="6324000" cy="142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fr-FR" sz="1800" dirty="0" err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fr-FR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kg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fr-FR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soit      </a:t>
            </a:r>
            <a:r>
              <a:rPr lang="fr-FR" sz="1800" dirty="0" err="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fr-FR" sz="18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fr-FR" sz="18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/repas/pers</a:t>
            </a:r>
            <a:endParaRPr sz="1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b="1" i="1" dirty="0">
                <a:latin typeface="Calibri"/>
                <a:ea typeface="Calibri"/>
                <a:cs typeface="Calibri"/>
                <a:sym typeface="Calibri"/>
              </a:rPr>
              <a:t>Moyenne régionale : 25g/pers/repas   </a:t>
            </a: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b="1" i="1" dirty="0">
                <a:latin typeface="Calibri"/>
                <a:ea typeface="Calibri"/>
                <a:cs typeface="Calibri"/>
                <a:sym typeface="Calibri"/>
              </a:rPr>
              <a:t>Résultat atteignable : 10g/pers/repas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cf1a6bbc4b_0_0"/>
          <p:cNvSpPr txBox="1"/>
          <p:nvPr/>
        </p:nvSpPr>
        <p:spPr>
          <a:xfrm>
            <a:off x="1831948" y="3849338"/>
            <a:ext cx="936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06400" algn="l" rtl="0">
              <a:spcBef>
                <a:spcPts val="0"/>
              </a:spcBef>
              <a:spcAft>
                <a:spcPts val="0"/>
              </a:spcAft>
              <a:buClr>
                <a:srgbClr val="EE2F5C"/>
              </a:buClr>
              <a:buSzPts val="2800"/>
              <a:buFont typeface="Open Sans ExtraBold"/>
              <a:buAutoNum type="alphaUcPeriod" startAt="3"/>
            </a:pPr>
            <a:r>
              <a:rPr lang="fr-FR" sz="2800" b="1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ANALYSE “GA ASSIETTE”</a:t>
            </a:r>
            <a:endParaRPr sz="1800" b="1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72" name="Google Shape;172;gcf1a6bbc4b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C23304-CF09-424A-AC94-CFECFEFE2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d7711ffba9_2_1"/>
          <p:cNvSpPr/>
          <p:nvPr/>
        </p:nvSpPr>
        <p:spPr>
          <a:xfrm>
            <a:off x="-61350" y="1398425"/>
            <a:ext cx="12314700" cy="4157100"/>
          </a:xfrm>
          <a:prstGeom prst="rect">
            <a:avLst/>
          </a:prstGeom>
          <a:solidFill>
            <a:srgbClr val="FFFFFF">
              <a:alpha val="58920"/>
            </a:srgbClr>
          </a:solidFill>
          <a:ln>
            <a:noFill/>
          </a:ln>
          <a:effectLst>
            <a:outerShdw blurRad="774700" algn="bl" rotWithShape="0">
              <a:srgbClr val="BFBFBF">
                <a:alpha val="239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d7711ffba9_2_1"/>
          <p:cNvSpPr txBox="1">
            <a:spLocks noGrp="1"/>
          </p:cNvSpPr>
          <p:nvPr>
            <p:ph type="body" idx="1"/>
          </p:nvPr>
        </p:nvSpPr>
        <p:spPr>
          <a:xfrm>
            <a:off x="838200" y="3113575"/>
            <a:ext cx="10515600" cy="89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6919" marR="0" lvl="0" indent="-74295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EE2F5C"/>
              </a:buClr>
              <a:buSzPts val="3538"/>
              <a:buFont typeface="+mj-lt"/>
              <a:buAutoNum type="arabicPeriod" startAt="2"/>
            </a:pPr>
            <a:r>
              <a:rPr lang="fr-FR" sz="3537" b="1" dirty="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LES RESSOURCES POUR RÉDUIRE</a:t>
            </a:r>
            <a:endParaRPr sz="3537" b="1" dirty="0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45720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37" b="1" dirty="0">
                <a:solidFill>
                  <a:srgbClr val="EE2F5C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SON GASPILLAGE ALIMENTAIRE</a:t>
            </a:r>
            <a:endParaRPr sz="3537" b="1" dirty="0">
              <a:solidFill>
                <a:srgbClr val="EE2F5C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94" name="Google Shape;194;gd7711ffba9_2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689B63-8407-46B1-95D3-1885917D7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d835a7925a_0_0"/>
          <p:cNvSpPr/>
          <p:nvPr/>
        </p:nvSpPr>
        <p:spPr>
          <a:xfrm>
            <a:off x="1797075" y="437630"/>
            <a:ext cx="10344300" cy="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9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800" b="1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AGIR</a:t>
            </a:r>
            <a:endParaRPr sz="3200" b="1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0" name="Google Shape;200;gd835a7925a_0_0"/>
          <p:cNvSpPr txBox="1"/>
          <p:nvPr/>
        </p:nvSpPr>
        <p:spPr>
          <a:xfrm>
            <a:off x="1797075" y="1451625"/>
            <a:ext cx="9163850" cy="4586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Vous trouverez en pièce-jointe du mail un ensemble d’outils permettant de réduire votre gaspillage alimentaire: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2F5C"/>
              </a:buClr>
              <a:buSzPts val="1800"/>
              <a:buFont typeface="Calibri"/>
              <a:buChar char="●"/>
            </a:pP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“Actions-prioritaires”</a:t>
            </a: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2F5C"/>
              </a:buClr>
              <a:buSzPts val="1800"/>
              <a:buFont typeface="Calibri"/>
              <a:buChar char="●"/>
            </a:pP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Excel “Construire un plan d’action”</a:t>
            </a: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2F5C"/>
              </a:buClr>
              <a:buSzPts val="1800"/>
              <a:buFont typeface="Calibri"/>
              <a:buChar char="●"/>
            </a:pP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“Guide National_ </a:t>
            </a:r>
            <a:r>
              <a:rPr lang="fr-FR" sz="1800" b="1" dirty="0" err="1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Reduire_le_gaspillage_alimentaire_en_restauration_collective</a:t>
            </a: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 ”</a:t>
            </a: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2F5C"/>
              </a:buClr>
              <a:buSzPts val="1800"/>
              <a:buFont typeface="Calibri"/>
              <a:buChar char="●"/>
            </a:pP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“</a:t>
            </a:r>
            <a:r>
              <a:rPr lang="fr-FR" sz="1800" b="1" dirty="0" err="1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Guide_panier_antigaspi</a:t>
            </a: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”</a:t>
            </a: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rgbClr val="EE2F5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E2F5C"/>
              </a:buClr>
              <a:buSzPts val="1800"/>
              <a:buFont typeface="Calibri"/>
              <a:buChar char="●"/>
            </a:pPr>
            <a:r>
              <a:rPr lang="fr-FR" sz="18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“Guide Amorce _ ajustement_des_grammages_en_restauration_collective_2019”</a:t>
            </a:r>
            <a:endParaRPr sz="18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d835a7925a_0_0"/>
          <p:cNvPicPr preferRelativeResize="0"/>
          <p:nvPr/>
        </p:nvPicPr>
        <p:blipFill rotWithShape="1">
          <a:blip r:embed="rId8">
            <a:alphaModFix/>
          </a:blip>
          <a:srcRect r="78470" b="129"/>
          <a:stretch/>
        </p:blipFill>
        <p:spPr>
          <a:xfrm rot="442683">
            <a:off x="-791747" y="-457339"/>
            <a:ext cx="2920264" cy="791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d835a7925a_0_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B157A2-3EAD-4372-B7D1-CC9D38D119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gcf1a6bbc4b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3928" y="1930025"/>
            <a:ext cx="9414726" cy="2997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cf1a6bbc4b_0_21"/>
          <p:cNvSpPr/>
          <p:nvPr/>
        </p:nvSpPr>
        <p:spPr>
          <a:xfrm>
            <a:off x="1797075" y="437630"/>
            <a:ext cx="10344300" cy="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9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CONSTRUIRE UN PLAN D’ACTION A 3 NIVEAUX</a:t>
            </a:r>
            <a:endParaRPr sz="3200" b="1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9" name="Google Shape;209;gcf1a6bbc4b_0_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2E1E043-F05D-4C00-A8A3-2F91304B6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Image 11"/>
          <p:cNvPicPr/>
          <p:nvPr/>
        </p:nvPicPr>
        <p:blipFill>
          <a:blip r:embed="rId2"/>
          <a:srcRect r="78471" b="131"/>
          <a:stretch/>
        </p:blipFill>
        <p:spPr>
          <a:xfrm>
            <a:off x="-882360" y="-204480"/>
            <a:ext cx="2919600" cy="7916760"/>
          </a:xfrm>
          <a:prstGeom prst="rect">
            <a:avLst/>
          </a:prstGeom>
          <a:ln w="0">
            <a:noFill/>
          </a:ln>
        </p:spPr>
      </p:pic>
      <p:pic>
        <p:nvPicPr>
          <p:cNvPr id="330" name="Image 12"/>
          <p:cNvPicPr/>
          <p:nvPr/>
        </p:nvPicPr>
        <p:blipFill>
          <a:blip r:embed="rId2"/>
          <a:srcRect l="77933" r="-1230" b="131"/>
          <a:stretch/>
        </p:blipFill>
        <p:spPr>
          <a:xfrm>
            <a:off x="9888480" y="-1059480"/>
            <a:ext cx="3159000" cy="7916760"/>
          </a:xfrm>
          <a:prstGeom prst="rect">
            <a:avLst/>
          </a:prstGeom>
          <a:ln w="0"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D3AAE91-5C73-4433-B555-2F568F555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28" y="126124"/>
            <a:ext cx="11120302" cy="643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50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d7711ffba9_2_17"/>
          <p:cNvPicPr preferRelativeResize="0"/>
          <p:nvPr/>
        </p:nvPicPr>
        <p:blipFill rotWithShape="1">
          <a:blip r:embed="rId3">
            <a:alphaModFix/>
          </a:blip>
          <a:srcRect l="77934" r="-1230" b="129"/>
          <a:stretch/>
        </p:blipFill>
        <p:spPr>
          <a:xfrm>
            <a:off x="9855200" y="-490390"/>
            <a:ext cx="3159762" cy="791735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d7711ffba9_2_17"/>
          <p:cNvSpPr txBox="1"/>
          <p:nvPr/>
        </p:nvSpPr>
        <p:spPr>
          <a:xfrm>
            <a:off x="1797075" y="1375425"/>
            <a:ext cx="6858000" cy="345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3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</a:rPr>
              <a:t> Sur les enjeux du GA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https://www.youtube.com/watch?v=59FH0MkMxf4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300" b="1" dirty="0">
                <a:solidFill>
                  <a:srgbClr val="EE2F5C"/>
                </a:solidFill>
                <a:latin typeface="Calibri"/>
                <a:ea typeface="Calibri"/>
                <a:cs typeface="Calibri"/>
                <a:sym typeface="Calibri"/>
              </a:rPr>
              <a:t> La lutte sur le gaspillage alimentaire en Normandie</a:t>
            </a:r>
            <a:endParaRPr sz="2000" dirty="0">
              <a:solidFill>
                <a:srgbClr val="635B5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https://www.youtube.com/watch?v=1yZ6_xIZ3Bc&amp;t=6s</a:t>
            </a:r>
            <a:endParaRPr sz="18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https://www.youtube.com/watch?v=rO1kNmcPlsA</a:t>
            </a:r>
            <a:endParaRPr sz="18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https://youtu.be/rO1kNmcPlsA</a:t>
            </a:r>
            <a:endParaRPr lang="fr-FR" sz="18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>
              <a:lnSpc>
                <a:spcPct val="90000"/>
              </a:lnSpc>
              <a:buSzPts val="1800"/>
            </a:pPr>
            <a:endParaRPr lang="fr-FR" sz="1800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>
              <a:lnSpc>
                <a:spcPct val="90000"/>
              </a:lnSpc>
              <a:buSzPts val="1800"/>
            </a:pPr>
            <a:endParaRPr lang="fr-FR" sz="1800" b="1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>
              <a:lnSpc>
                <a:spcPct val="90000"/>
              </a:lnSpc>
              <a:buSzPts val="1800"/>
            </a:pPr>
            <a:endParaRPr lang="fr-FR" sz="1800" b="1" u="sng" dirty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gd7711ffba9_2_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59500" y="76200"/>
            <a:ext cx="1356299" cy="63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d7711ffba9_2_17"/>
          <p:cNvSpPr/>
          <p:nvPr/>
        </p:nvSpPr>
        <p:spPr>
          <a:xfrm>
            <a:off x="1797075" y="437630"/>
            <a:ext cx="10344300" cy="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9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SENSIBILISER</a:t>
            </a:r>
            <a:endParaRPr sz="3200" b="1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256D76-20AF-4EC6-A57B-09235CB51C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13931" y="6061772"/>
            <a:ext cx="1301868" cy="7200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4E3E2A-791C-4145-B607-732A4BE89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33" y="1106377"/>
            <a:ext cx="10048451" cy="450055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6E2FE49-74DB-454C-ADF1-A002059B9082}"/>
              </a:ext>
            </a:extLst>
          </p:cNvPr>
          <p:cNvSpPr txBox="1"/>
          <p:nvPr/>
        </p:nvSpPr>
        <p:spPr>
          <a:xfrm>
            <a:off x="2068971" y="5606929"/>
            <a:ext cx="8054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hlinkClick r:id="rId4"/>
              </a:rPr>
              <a:t>https://www.optigede.ademe.fr/alimentation-durable-restauration-collective-cadre-reglementaire</a:t>
            </a:r>
            <a:endParaRPr lang="fr-FR" sz="2400" dirty="0"/>
          </a:p>
        </p:txBody>
      </p:sp>
      <p:sp>
        <p:nvSpPr>
          <p:cNvPr id="9" name="Google Shape;217;gd7711ffba9_2_17">
            <a:extLst>
              <a:ext uri="{FF2B5EF4-FFF2-40B4-BE49-F238E27FC236}">
                <a16:creationId xmlns:a16="http://schemas.microsoft.com/office/drawing/2014/main" id="{5289B94E-E59D-4167-B9B9-88E3E48E9ACD}"/>
              </a:ext>
            </a:extLst>
          </p:cNvPr>
          <p:cNvSpPr/>
          <p:nvPr/>
        </p:nvSpPr>
        <p:spPr>
          <a:xfrm>
            <a:off x="1268733" y="244192"/>
            <a:ext cx="10344300" cy="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9" marR="0" lvl="0" indent="0" algn="l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77BB68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PLUS DE RESSOURCES SUR CE SITE INTERNET ADEME : </a:t>
            </a:r>
            <a:endParaRPr sz="3200" b="1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48495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d7711ffba9_2_37"/>
          <p:cNvSpPr/>
          <p:nvPr/>
        </p:nvSpPr>
        <p:spPr>
          <a:xfrm>
            <a:off x="0" y="-82089"/>
            <a:ext cx="12196200" cy="6858000"/>
          </a:xfrm>
          <a:prstGeom prst="rect">
            <a:avLst/>
          </a:prstGeom>
          <a:solidFill>
            <a:srgbClr val="EE2F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d7711ffba9_2_37"/>
          <p:cNvSpPr txBox="1"/>
          <p:nvPr/>
        </p:nvSpPr>
        <p:spPr>
          <a:xfrm>
            <a:off x="2906441" y="1643694"/>
            <a:ext cx="6090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PLUS D’INFO</a:t>
            </a:r>
            <a:endParaRPr sz="3200" b="1" dirty="0">
              <a:solidFill>
                <a:srgbClr val="A2103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32" name="Google Shape;232;gd7711ffba9_2_37"/>
          <p:cNvPicPr preferRelativeResize="0"/>
          <p:nvPr/>
        </p:nvPicPr>
        <p:blipFill rotWithShape="1">
          <a:blip r:embed="rId3">
            <a:alphaModFix/>
          </a:blip>
          <a:srcRect r="78491" b="1127"/>
          <a:stretch/>
        </p:blipFill>
        <p:spPr>
          <a:xfrm>
            <a:off x="-894079" y="-494602"/>
            <a:ext cx="2916489" cy="785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d7711ffba9_2_37"/>
          <p:cNvPicPr preferRelativeResize="0"/>
          <p:nvPr/>
        </p:nvPicPr>
        <p:blipFill rotWithShape="1">
          <a:blip r:embed="rId3">
            <a:alphaModFix/>
          </a:blip>
          <a:srcRect l="81382"/>
          <a:stretch/>
        </p:blipFill>
        <p:spPr>
          <a:xfrm>
            <a:off x="10139680" y="-568961"/>
            <a:ext cx="2559539" cy="805018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d7711ffba9_2_37"/>
          <p:cNvSpPr/>
          <p:nvPr/>
        </p:nvSpPr>
        <p:spPr>
          <a:xfrm>
            <a:off x="1567543" y="2563350"/>
            <a:ext cx="9868395" cy="17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www.regal-normandie.fr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Contact@regal-normandie.fr</a:t>
            </a:r>
            <a:endParaRPr sz="4000" b="1" dirty="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 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529</Words>
  <Application>Microsoft Office PowerPoint</Application>
  <PresentationFormat>Grand écran</PresentationFormat>
  <Paragraphs>86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Century Gothic</vt:lpstr>
      <vt:lpstr>Open Sans ExtraBold</vt:lpstr>
      <vt:lpstr>Calibri</vt:lpstr>
      <vt:lpstr>Arial</vt:lpstr>
      <vt:lpstr>Open Sans Light</vt:lpstr>
      <vt:lpstr>Trebuchet MS</vt:lpstr>
      <vt:lpstr>Open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POUR VOUS SITUER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OTHER</dc:creator>
  <cp:lastModifiedBy>Ordi</cp:lastModifiedBy>
  <cp:revision>10</cp:revision>
  <dcterms:created xsi:type="dcterms:W3CDTF">2020-08-03T09:22:17Z</dcterms:created>
  <dcterms:modified xsi:type="dcterms:W3CDTF">2022-06-03T14:52:31Z</dcterms:modified>
</cp:coreProperties>
</file>